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5" r:id="rId9"/>
    <p:sldId id="266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73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8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7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9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05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22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3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139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46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3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2572265" y="1933831"/>
            <a:ext cx="6790036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FREMTIDENS KULTURSKOLE</a:t>
            </a:r>
            <a:endParaRPr lang="nb-NO" sz="3200" b="1">
              <a:latin typeface="Georgia"/>
              <a:ea typeface="Verdana"/>
              <a:cs typeface="+mn-lt"/>
            </a:endParaRPr>
          </a:p>
          <a:p>
            <a:r>
              <a:rPr lang="nb-NO" sz="3200" b="1">
                <a:latin typeface="Georgia"/>
                <a:ea typeface="Verdana"/>
                <a:cs typeface="+mn-lt"/>
              </a:rPr>
              <a:t>… i mitt lederperspektiv</a:t>
            </a:r>
            <a:endParaRPr lang="nb-NO" sz="3200" b="1" dirty="0">
              <a:latin typeface="Georgia"/>
              <a:ea typeface="Verdana"/>
              <a:cs typeface="+mn-lt"/>
            </a:endParaRPr>
          </a:p>
          <a:p>
            <a:endParaRPr lang="nb-NO" dirty="0">
              <a:latin typeface="Georgia"/>
              <a:ea typeface="Verdana"/>
              <a:cs typeface="+mn-lt"/>
            </a:endParaRPr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28.11.19</a:t>
            </a:r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Ingvild Aas</a:t>
            </a:r>
            <a:endParaRPr lang="nb-NO">
              <a:cs typeface="Calibri"/>
            </a:endParaRPr>
          </a:p>
          <a:p>
            <a:r>
              <a:rPr lang="nb-NO">
                <a:latin typeface="Georgia"/>
                <a:ea typeface="Verdana"/>
                <a:cs typeface="Calibri"/>
              </a:rPr>
              <a:t>Rektor Molde kulturskole</a:t>
            </a:r>
          </a:p>
        </p:txBody>
      </p:sp>
      <p:pic>
        <p:nvPicPr>
          <p:cNvPr id="9" name="Bilde 9" descr="Et bilde som inneholder tegning&#10;&#10;Beskrivelse som er generert med svært høy visshet">
            <a:extLst>
              <a:ext uri="{FF2B5EF4-FFF2-40B4-BE49-F238E27FC236}">
                <a16:creationId xmlns:a16="http://schemas.microsoft.com/office/drawing/2014/main" id="{609608DC-D991-4DFC-A98C-B0266275D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60000">
            <a:off x="6452992" y="2768413"/>
            <a:ext cx="3587577" cy="241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7788873" cy="2369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4000" b="1">
                <a:latin typeface="Georgia"/>
                <a:ea typeface="+mn-lt"/>
                <a:cs typeface="+mn-lt"/>
              </a:rPr>
              <a:t>KULTURSKOLEN MÅ HA RELEVAN</a:t>
            </a:r>
            <a:r>
              <a:rPr lang="nb-NO" sz="4000" b="1" dirty="0">
                <a:latin typeface="Georgia"/>
                <a:ea typeface="+mn-lt"/>
                <a:cs typeface="+mn-lt"/>
              </a:rPr>
              <a:t>S</a:t>
            </a:r>
            <a:endParaRPr lang="nb-NO" sz="4000" b="1">
              <a:latin typeface="Georgia"/>
            </a:endParaRPr>
          </a:p>
          <a:p>
            <a:r>
              <a:rPr lang="nb-NO" sz="3200" b="1">
                <a:latin typeface="Georgia"/>
                <a:cs typeface="Calibri"/>
              </a:rPr>
              <a:t>også om 10 – 20 – 30 … år</a:t>
            </a:r>
            <a:endParaRPr lang="nb-NO" sz="3200" b="1" dirty="0">
              <a:latin typeface="Georgia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77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7788873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Utvikle innhold i kjernetilbud:</a:t>
            </a:r>
          </a:p>
          <a:p>
            <a:endParaRPr lang="nb-NO" sz="3200" b="1" dirty="0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Mål - metode – elevenes medvirkning og medskaping </a:t>
            </a:r>
            <a:endParaRPr lang="nb-NO">
              <a:latin typeface="Georgia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Samspill for alle</a:t>
            </a:r>
            <a:endParaRPr lang="nb-NO">
              <a:solidFill>
                <a:srgbClr val="000000"/>
              </a:solidFill>
              <a:latin typeface="Georgia"/>
              <a:ea typeface="+mn-lt"/>
              <a:cs typeface="+mn-lt"/>
            </a:endParaRPr>
          </a:p>
          <a:p>
            <a:r>
              <a:rPr lang="nb-NO">
                <a:solidFill>
                  <a:srgbClr val="000000"/>
                </a:solidFill>
                <a:latin typeface="Georgia"/>
                <a:ea typeface="+mn-lt"/>
                <a:cs typeface="+mn-lt"/>
              </a:rPr>
              <a:t>Fleksibilitet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Empatisere nye målgrupper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Digitalisering - digitale plattformer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Miljøavtrykk - bærekraftmål</a:t>
            </a:r>
            <a:endParaRPr lang="nb-NO">
              <a:latin typeface="Georgia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Nærvær på distanse</a:t>
            </a:r>
            <a:endParaRPr lang="nb-NO" b="1">
              <a:solidFill>
                <a:srgbClr val="FF0000"/>
              </a:solidFill>
              <a:latin typeface="Georgia"/>
            </a:endParaRPr>
          </a:p>
          <a:p>
            <a:endParaRPr lang="nb-NO" sz="3200" b="1" dirty="0">
              <a:latin typeface="Georgi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1239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7788873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Utvikle kulturskolens rolle langs hele opplæringsløpet:</a:t>
            </a:r>
            <a:endParaRPr lang="nb-NO" sz="3200" b="1">
              <a:latin typeface="Georgia"/>
            </a:endParaRPr>
          </a:p>
          <a:p>
            <a:endParaRPr lang="nb-NO" sz="3200" b="1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Barnehage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Grunnskole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Videregående skole «mdd og landslinje jazz»</a:t>
            </a:r>
            <a:endParaRPr lang="nb-NO"/>
          </a:p>
          <a:p>
            <a:r>
              <a:rPr lang="nb-NO">
                <a:latin typeface="Georgia"/>
                <a:ea typeface="+mn-lt"/>
                <a:cs typeface="+mn-lt"/>
              </a:rPr>
              <a:t>UH-institusjoner</a:t>
            </a:r>
            <a:endParaRPr lang="nb-NO"/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Veiledning</a:t>
            </a:r>
            <a:r>
              <a:rPr lang="nb-NO">
                <a:latin typeface="Georgia"/>
                <a:ea typeface="+mn-lt"/>
                <a:cs typeface="+mn-lt"/>
              </a:rPr>
              <a:t> - nettverksbygging - prosjekter/DKS - stillingsdeler - praksisskole</a:t>
            </a:r>
            <a:endParaRPr lang="nb-NO">
              <a:latin typeface="Georgia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9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7788873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Utvikle kulturskolens bidrag inn i kommunens brede tjenestetilbud:</a:t>
            </a:r>
            <a:endParaRPr lang="nb-NO" b="1">
              <a:latin typeface="Georgia"/>
            </a:endParaRPr>
          </a:p>
          <a:p>
            <a:endParaRPr lang="nb-NO" sz="3200" b="1" dirty="0">
              <a:latin typeface="Georgia"/>
              <a:ea typeface="+mn-lt"/>
              <a:cs typeface="+mn-lt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Ressurstjenesten</a:t>
            </a:r>
            <a:r>
              <a:rPr lang="nb-NO">
                <a:latin typeface="Georgia"/>
                <a:ea typeface="+mn-lt"/>
                <a:cs typeface="+mn-lt"/>
              </a:rPr>
              <a:t> - aktivitetshus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Inkludering - Kultur på tvers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Syngende kommune I e VI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Anvende vår kompetanse for aktiv hverdag og livsmestring</a:t>
            </a:r>
            <a:endParaRPr lang="nb-NO">
              <a:latin typeface="Georgia"/>
            </a:endParaRPr>
          </a:p>
          <a:p>
            <a:endParaRPr lang="nb-NO" sz="3200" b="1" dirty="0">
              <a:latin typeface="Georgia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9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6995981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Utvikle kulturskolens samhandling med profesjonelle aktører og frivillig kulturliv:</a:t>
            </a:r>
            <a:endParaRPr lang="nb-NO" b="1">
              <a:latin typeface="Georgia"/>
            </a:endParaRPr>
          </a:p>
          <a:p>
            <a:endParaRPr lang="nb-NO" sz="3200" b="1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TeatretVårt, veiledning fordypning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Bjørnsonfestivalen, veiledning fordypning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Moldejazz, landslinje jazz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Kunstsenteret, veiledning fordypning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Operaen i Kr sund, utøvende stillingsdeler</a:t>
            </a:r>
            <a:endParaRPr lang="nb-NO">
              <a:latin typeface="Georgia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NTNU - jazzlinja, landslinje jazz</a:t>
            </a:r>
            <a:endParaRPr lang="nb-NO">
              <a:latin typeface="Georgia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Ikke minst:</a:t>
            </a:r>
            <a:r>
              <a:rPr lang="nb-NO">
                <a:latin typeface="Georgia"/>
                <a:ea typeface="+mn-lt"/>
                <a:cs typeface="+mn-lt"/>
              </a:rPr>
              <a:t> kor, korps, teaterlag, kunstlag..... </a:t>
            </a:r>
            <a:r>
              <a:rPr lang="nb-NO" sz="3200" dirty="0">
                <a:ea typeface="+mn-lt"/>
                <a:cs typeface="+mn-lt"/>
              </a:rPr>
              <a:t> </a:t>
            </a:r>
            <a:br>
              <a:rPr lang="en-US" dirty="0"/>
            </a:b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564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8241953" cy="3570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Hvordan jobbe med dette ?</a:t>
            </a:r>
            <a:endParaRPr lang="nb-NO" b="1">
              <a:latin typeface="Georgia"/>
            </a:endParaRPr>
          </a:p>
          <a:p>
            <a:endParaRPr lang="nb-NO" sz="3200" b="1" dirty="0">
              <a:latin typeface="Georgia"/>
              <a:ea typeface="+mn-lt"/>
              <a:cs typeface="+mn-lt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Ledelse </a:t>
            </a:r>
            <a:r>
              <a:rPr lang="nb-NO" b="1">
                <a:latin typeface="Georgia"/>
                <a:ea typeface="+mn-lt"/>
                <a:cs typeface="+mn-lt"/>
              </a:rPr>
              <a:t>– mitt ansvar</a:t>
            </a:r>
            <a:endParaRPr lang="nb-NO">
              <a:latin typeface="Georgia"/>
              <a:ea typeface="+mn-lt"/>
              <a:cs typeface="+mn-lt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lærende organisasjon </a:t>
            </a:r>
            <a:r>
              <a:rPr lang="nb-NO" b="1">
                <a:ea typeface="+mn-lt"/>
                <a:cs typeface="+mn-lt"/>
              </a:rPr>
              <a:t>– </a:t>
            </a:r>
            <a:r>
              <a:rPr lang="nb-NO" b="1">
                <a:latin typeface="Georgia"/>
                <a:ea typeface="+mn-lt"/>
                <a:cs typeface="+mn-lt"/>
              </a:rPr>
              <a:t>arbeidsfellesskapet</a:t>
            </a:r>
            <a:endParaRPr lang="nb-NO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holdning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struktur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forankring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kompetanseutvikling</a:t>
            </a:r>
            <a:br>
              <a:rPr lang="nb-NO" dirty="0">
                <a:latin typeface="Georgia"/>
                <a:ea typeface="+mn-lt"/>
                <a:cs typeface="+mn-lt"/>
              </a:rPr>
            </a:br>
            <a:endParaRPr lang="nb-NO">
              <a:latin typeface="Georgia"/>
              <a:ea typeface="+mn-lt"/>
              <a:cs typeface="+mn-lt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96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8241953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Arbeidsfellesskap</a:t>
            </a:r>
            <a:endParaRPr lang="nb-NO" b="1">
              <a:latin typeface="Georgia"/>
            </a:endParaRPr>
          </a:p>
          <a:p>
            <a:endParaRPr lang="nb-NO" sz="3200" b="1" dirty="0">
              <a:latin typeface="Georgia"/>
              <a:ea typeface="+mn-lt"/>
              <a:cs typeface="+mn-lt"/>
            </a:endParaRPr>
          </a:p>
          <a:p>
            <a:r>
              <a:rPr lang="nb-NO" b="1">
                <a:solidFill>
                  <a:srgbClr val="FF0000"/>
                </a:solidFill>
                <a:latin typeface="Georgia"/>
                <a:ea typeface="+mn-lt"/>
                <a:cs typeface="+mn-lt"/>
              </a:rPr>
              <a:t>Fra I til VI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Organisering av arbeidstid og møterenaer</a:t>
            </a:r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Digital kommunikasjon</a:t>
            </a:r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Kompetanseutvikling  70 – 20 – 10 </a:t>
            </a:r>
            <a:br>
              <a:rPr lang="nb-NO" dirty="0">
                <a:latin typeface="Georgia"/>
                <a:ea typeface="+mn-lt"/>
                <a:cs typeface="+mn-lt"/>
              </a:rPr>
            </a:br>
            <a:endParaRPr lang="nb-NO">
              <a:latin typeface="Georgia"/>
              <a:ea typeface="+mn-lt"/>
              <a:cs typeface="+mn-lt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306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8241953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  <a:ea typeface="+mn-lt"/>
                <a:cs typeface="+mn-lt"/>
              </a:rPr>
              <a:t>Endringsledelse  - </a:t>
            </a:r>
            <a:endParaRPr lang="nb-NO" b="1">
              <a:latin typeface="Georgia"/>
            </a:endParaRPr>
          </a:p>
          <a:p>
            <a:r>
              <a:rPr lang="nb-NO" sz="3200" b="1">
                <a:latin typeface="Georgia"/>
                <a:ea typeface="+mn-lt"/>
                <a:cs typeface="+mn-lt"/>
              </a:rPr>
              <a:t>å bevege i planlagt retning</a:t>
            </a:r>
            <a:endParaRPr lang="nb-NO" sz="3200" b="1" dirty="0">
              <a:latin typeface="Georgia"/>
              <a:ea typeface="+mn-lt"/>
              <a:cs typeface="+mn-lt"/>
            </a:endParaRPr>
          </a:p>
          <a:p>
            <a:endParaRPr lang="nb-NO" b="1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Mitt ansvar å omsette nasjonalt mandat til lokalt mandat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Mitt ansvar å rekruttere og kompetanseutvikle folk til oppgaven</a:t>
            </a:r>
          </a:p>
          <a:p>
            <a:r>
              <a:rPr lang="nb-NO">
                <a:cs typeface="Calibri"/>
              </a:rPr>
              <a:t>Mitt ansvar å legge til rette for felles forståelse og forankring</a:t>
            </a:r>
            <a:endParaRPr lang="nb-NO" dirty="0"/>
          </a:p>
          <a:p>
            <a:r>
              <a:rPr lang="nb-NO">
                <a:latin typeface="Georgia"/>
                <a:ea typeface="+mn-lt"/>
                <a:cs typeface="+mn-lt"/>
              </a:rPr>
              <a:t>Mitt ansvar å sørge for inkludering og medvirkning</a:t>
            </a:r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Mitt ansvar å prioritere/endre prioriteringer økonomisk</a:t>
            </a:r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Endringsledelse foregår i den nære daglige samtalen og i strategier og langsikitge mål. </a:t>
            </a:r>
          </a:p>
          <a:p>
            <a:endParaRPr lang="nb-NO" dirty="0">
              <a:latin typeface="Georgia"/>
              <a:ea typeface="+mn-lt"/>
              <a:cs typeface="+mn-lt"/>
            </a:endParaRPr>
          </a:p>
          <a:p>
            <a:r>
              <a:rPr lang="nb-NO">
                <a:latin typeface="Georgia"/>
                <a:ea typeface="+mn-lt"/>
                <a:cs typeface="+mn-lt"/>
              </a:rPr>
              <a:t>Mitt lodd å tåle de personlige omkostningene, det er påregnelig.</a:t>
            </a:r>
          </a:p>
          <a:p>
            <a:r>
              <a:rPr lang="nb-NO">
                <a:latin typeface="Georgia"/>
                <a:ea typeface="+mn-lt"/>
                <a:cs typeface="+mn-lt"/>
              </a:rPr>
              <a:t>Endring skaper både uro, energi og muligheter</a:t>
            </a:r>
            <a:endParaRPr lang="nb-NO" dirty="0">
              <a:latin typeface="Georgia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782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8EDD8113-2FE2-46BC-9769-FA4FE419B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8" y="438344"/>
            <a:ext cx="2073877" cy="5546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748D33E-F6F9-49BB-BEBF-8EA6B188A7F7}"/>
              </a:ext>
            </a:extLst>
          </p:cNvPr>
          <p:cNvSpPr txBox="1"/>
          <p:nvPr/>
        </p:nvSpPr>
        <p:spPr>
          <a:xfrm>
            <a:off x="3045941" y="1954426"/>
            <a:ext cx="679003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3200" b="1" dirty="0">
              <a:latin typeface="Georgia"/>
              <a:ea typeface="Verdana"/>
              <a:cs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A4EE012-3A35-41C2-AE57-B4680509D0EC}"/>
              </a:ext>
            </a:extLst>
          </p:cNvPr>
          <p:cNvSpPr txBox="1"/>
          <p:nvPr/>
        </p:nvSpPr>
        <p:spPr>
          <a:xfrm>
            <a:off x="2572265" y="2026507"/>
            <a:ext cx="824195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>
              <a:cs typeface="Calibri"/>
            </a:endParaRPr>
          </a:p>
        </p:txBody>
      </p:sp>
      <p:pic>
        <p:nvPicPr>
          <p:cNvPr id="3" name="Bilde 4" descr="Et bilde som inneholder tegning&#10;&#10;Beskrivelse som er generert med svært høy visshet">
            <a:extLst>
              <a:ext uri="{FF2B5EF4-FFF2-40B4-BE49-F238E27FC236}">
                <a16:creationId xmlns:a16="http://schemas.microsoft.com/office/drawing/2014/main" id="{67A7CE55-C864-4649-A8F3-103365F82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0000">
            <a:off x="2027961" y="1281868"/>
            <a:ext cx="6421722" cy="434835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6833CDF-2B43-4293-8F11-F778829CA82A}"/>
              </a:ext>
            </a:extLst>
          </p:cNvPr>
          <p:cNvSpPr txBox="1"/>
          <p:nvPr/>
        </p:nvSpPr>
        <p:spPr>
          <a:xfrm>
            <a:off x="2973859" y="2922372"/>
            <a:ext cx="398917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2000" b="1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658855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Aas, Marit Ingvild</cp:lastModifiedBy>
  <cp:revision>478</cp:revision>
  <dcterms:created xsi:type="dcterms:W3CDTF">2019-11-27T10:28:54Z</dcterms:created>
  <dcterms:modified xsi:type="dcterms:W3CDTF">2019-11-27T22:16:51Z</dcterms:modified>
</cp:coreProperties>
</file>